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67" r:id="rId6"/>
    <p:sldId id="268"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BE2A7-53CA-6074-FB62-4CA1DB765A89}" v="29" dt="2022-10-19T14:05:00.128"/>
    <p1510:client id="{3ECEE169-6822-8186-343A-B0D6D302CB65}" v="695" dt="2022-10-30T12:19:04.744"/>
    <p1510:client id="{F4B87C20-C371-BFF1-BB17-21524D678FAF}" v="125" dt="2022-09-23T10:44:57.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6F957-E6A3-4E99-867F-459BC6D535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F52745-C79F-49D2-B4E6-CB57C4090644}">
      <dgm:prSet/>
      <dgm:spPr/>
      <dgm:t>
        <a:bodyPr/>
        <a:lstStyle/>
        <a:p>
          <a:pPr rtl="0"/>
          <a:r>
            <a:rPr lang="en-GB" dirty="0"/>
            <a:t>We will improve our playing on the Flute or Clarinet</a:t>
          </a:r>
          <a:endParaRPr lang="en-US" dirty="0"/>
        </a:p>
      </dgm:t>
    </dgm:pt>
    <dgm:pt modelId="{C0CBF1F8-5D8A-49F8-8A50-20677EA9F50C}" type="parTrans" cxnId="{BFA55AC5-1778-4852-9C3F-50C8EA0C573B}">
      <dgm:prSet/>
      <dgm:spPr/>
      <dgm:t>
        <a:bodyPr/>
        <a:lstStyle/>
        <a:p>
          <a:endParaRPr lang="en-US"/>
        </a:p>
      </dgm:t>
    </dgm:pt>
    <dgm:pt modelId="{8A689A94-6F98-4492-A56D-60BCE99D3B8C}" type="sibTrans" cxnId="{BFA55AC5-1778-4852-9C3F-50C8EA0C573B}">
      <dgm:prSet/>
      <dgm:spPr/>
      <dgm:t>
        <a:bodyPr/>
        <a:lstStyle/>
        <a:p>
          <a:endParaRPr lang="en-US"/>
        </a:p>
      </dgm:t>
    </dgm:pt>
    <dgm:pt modelId="{4E324182-C348-4B7A-B6CD-3B614A9E924B}">
      <dgm:prSet/>
      <dgm:spPr/>
      <dgm:t>
        <a:bodyPr/>
        <a:lstStyle/>
        <a:p>
          <a:pPr rtl="0"/>
          <a:r>
            <a:rPr lang="en-GB" dirty="0"/>
            <a:t>We will continue to look after</a:t>
          </a:r>
          <a:r>
            <a:rPr lang="en-GB" dirty="0">
              <a:latin typeface="Calibri Light" panose="020F0302020204030204"/>
            </a:rPr>
            <a:t> our instrument</a:t>
          </a:r>
          <a:r>
            <a:rPr lang="en-GB" dirty="0"/>
            <a:t> at home (RESPONSIBILITY) </a:t>
          </a:r>
          <a:endParaRPr lang="en-US" dirty="0"/>
        </a:p>
      </dgm:t>
    </dgm:pt>
    <dgm:pt modelId="{9B709902-D1E6-43D3-B5A2-3EEA25C77398}" type="parTrans" cxnId="{88D1DE4E-BEAB-47D7-9936-D88EB6B947DB}">
      <dgm:prSet/>
      <dgm:spPr/>
      <dgm:t>
        <a:bodyPr/>
        <a:lstStyle/>
        <a:p>
          <a:endParaRPr lang="en-US"/>
        </a:p>
      </dgm:t>
    </dgm:pt>
    <dgm:pt modelId="{3C95AABA-9833-4E4C-B11D-D743DDEF0244}" type="sibTrans" cxnId="{88D1DE4E-BEAB-47D7-9936-D88EB6B947DB}">
      <dgm:prSet/>
      <dgm:spPr/>
      <dgm:t>
        <a:bodyPr/>
        <a:lstStyle/>
        <a:p>
          <a:endParaRPr lang="en-US"/>
        </a:p>
      </dgm:t>
    </dgm:pt>
    <dgm:pt modelId="{794DF20C-EB9F-4036-B816-A16EF410C3DD}">
      <dgm:prSet/>
      <dgm:spPr/>
      <dgm:t>
        <a:bodyPr/>
        <a:lstStyle/>
        <a:p>
          <a:pPr rtl="0"/>
          <a:r>
            <a:rPr lang="en-GB" dirty="0"/>
            <a:t>We will learn the correct way to use our breath to create dynamics that create mood (REFLECTIVE)</a:t>
          </a:r>
          <a:endParaRPr lang="en-US" dirty="0"/>
        </a:p>
      </dgm:t>
    </dgm:pt>
    <dgm:pt modelId="{8088E406-F12F-4CD7-A075-2AD6354FA265}" type="parTrans" cxnId="{75490C87-4956-4530-9862-E5B3C1D200E7}">
      <dgm:prSet/>
      <dgm:spPr/>
      <dgm:t>
        <a:bodyPr/>
        <a:lstStyle/>
        <a:p>
          <a:endParaRPr lang="en-US"/>
        </a:p>
      </dgm:t>
    </dgm:pt>
    <dgm:pt modelId="{90409B76-9ED3-4F5A-B67F-3CC3FF550D61}" type="sibTrans" cxnId="{75490C87-4956-4530-9862-E5B3C1D200E7}">
      <dgm:prSet/>
      <dgm:spPr/>
      <dgm:t>
        <a:bodyPr/>
        <a:lstStyle/>
        <a:p>
          <a:endParaRPr lang="en-US"/>
        </a:p>
      </dgm:t>
    </dgm:pt>
    <dgm:pt modelId="{10AD76D3-B1D0-442B-B200-576DAC0BBE6F}">
      <dgm:prSet/>
      <dgm:spPr/>
      <dgm:t>
        <a:bodyPr/>
        <a:lstStyle/>
        <a:p>
          <a:pPr rtl="0"/>
          <a:r>
            <a:rPr lang="en-GB" dirty="0"/>
            <a:t>We will expand our note repertoire:</a:t>
          </a:r>
          <a:r>
            <a:rPr lang="en-GB" dirty="0">
              <a:latin typeface="Calibri Light" panose="020F0302020204030204"/>
            </a:rPr>
            <a:t> at least 6 notes. Some pupils may progress to a full octave.  </a:t>
          </a:r>
          <a:endParaRPr lang="en-US" dirty="0"/>
        </a:p>
      </dgm:t>
    </dgm:pt>
    <dgm:pt modelId="{CB7308DA-1A50-4124-BFF6-1A10D7043810}" type="parTrans" cxnId="{0A28BC8D-9D4E-4D6D-AC06-AFB757B62E31}">
      <dgm:prSet/>
      <dgm:spPr/>
      <dgm:t>
        <a:bodyPr/>
        <a:lstStyle/>
        <a:p>
          <a:endParaRPr lang="en-US"/>
        </a:p>
      </dgm:t>
    </dgm:pt>
    <dgm:pt modelId="{BD117D3B-6A77-4CCA-9803-7C23BC312B54}" type="sibTrans" cxnId="{0A28BC8D-9D4E-4D6D-AC06-AFB757B62E31}">
      <dgm:prSet/>
      <dgm:spPr/>
      <dgm:t>
        <a:bodyPr/>
        <a:lstStyle/>
        <a:p>
          <a:endParaRPr lang="en-US"/>
        </a:p>
      </dgm:t>
    </dgm:pt>
    <dgm:pt modelId="{60F3CBA0-0B33-44E4-9377-80FC321BDBCD}">
      <dgm:prSet/>
      <dgm:spPr/>
      <dgm:t>
        <a:bodyPr/>
        <a:lstStyle/>
        <a:p>
          <a:pPr rtl="0"/>
          <a:r>
            <a:rPr lang="en-GB" dirty="0"/>
            <a:t>We will read these notes on a stave, keep in time as we play together and change dynamics as conducted including the use of Italian terms.</a:t>
          </a:r>
          <a:endParaRPr lang="en-US" dirty="0"/>
        </a:p>
      </dgm:t>
    </dgm:pt>
    <dgm:pt modelId="{40AD4449-87ED-455E-BA02-6902245CB219}" type="parTrans" cxnId="{78075241-8DFB-4562-96DF-C5625CC3BAC9}">
      <dgm:prSet/>
      <dgm:spPr/>
      <dgm:t>
        <a:bodyPr/>
        <a:lstStyle/>
        <a:p>
          <a:endParaRPr lang="en-US"/>
        </a:p>
      </dgm:t>
    </dgm:pt>
    <dgm:pt modelId="{750D6472-9FEA-4A72-94C7-AF4507F4A1AB}" type="sibTrans" cxnId="{78075241-8DFB-4562-96DF-C5625CC3BAC9}">
      <dgm:prSet/>
      <dgm:spPr/>
      <dgm:t>
        <a:bodyPr/>
        <a:lstStyle/>
        <a:p>
          <a:endParaRPr lang="en-US"/>
        </a:p>
      </dgm:t>
    </dgm:pt>
    <dgm:pt modelId="{556275F1-A18F-428C-AE6F-5A36940A9DC7}">
      <dgm:prSet/>
      <dgm:spPr/>
      <dgm:t>
        <a:bodyPr/>
        <a:lstStyle/>
        <a:p>
          <a:r>
            <a:rPr lang="en-GB" dirty="0"/>
            <a:t>We will work on a polished performance for our friends and parents (RESILIENCE)</a:t>
          </a:r>
          <a:endParaRPr lang="en-US" dirty="0"/>
        </a:p>
      </dgm:t>
    </dgm:pt>
    <dgm:pt modelId="{81D0B897-F2EA-4462-B941-57C2CCAAD08B}" type="parTrans" cxnId="{1FFB20E5-0A29-4C3F-9C50-0A959EE37DB5}">
      <dgm:prSet/>
      <dgm:spPr/>
      <dgm:t>
        <a:bodyPr/>
        <a:lstStyle/>
        <a:p>
          <a:endParaRPr lang="en-US"/>
        </a:p>
      </dgm:t>
    </dgm:pt>
    <dgm:pt modelId="{5649B5F5-071E-46D0-828D-1BCA89578FD9}" type="sibTrans" cxnId="{1FFB20E5-0A29-4C3F-9C50-0A959EE37DB5}">
      <dgm:prSet/>
      <dgm:spPr/>
      <dgm:t>
        <a:bodyPr/>
        <a:lstStyle/>
        <a:p>
          <a:endParaRPr lang="en-US"/>
        </a:p>
      </dgm:t>
    </dgm:pt>
    <dgm:pt modelId="{2AD3C9EE-4DBF-4C63-80FC-A90151E75162}">
      <dgm:prSet/>
      <dgm:spPr/>
      <dgm:t>
        <a:bodyPr/>
        <a:lstStyle/>
        <a:p>
          <a:pPr rtl="0"/>
          <a:r>
            <a:rPr lang="en-GB" dirty="0"/>
            <a:t>We will listen and appraise </a:t>
          </a:r>
          <a:r>
            <a:rPr lang="en-GB" dirty="0">
              <a:latin typeface="Calibri Light" panose="020F0302020204030204"/>
            </a:rPr>
            <a:t>to </a:t>
          </a:r>
          <a:r>
            <a:rPr lang="en-GB" dirty="0"/>
            <a:t>the </a:t>
          </a:r>
          <a:r>
            <a:rPr lang="en-GB" dirty="0">
              <a:latin typeface="Calibri Light" panose="020F0302020204030204"/>
            </a:rPr>
            <a:t>music of John WIlliams </a:t>
          </a:r>
          <a:r>
            <a:rPr lang="en-GB" dirty="0"/>
            <a:t>(CURIOUSITY) </a:t>
          </a:r>
          <a:endParaRPr lang="en-US" dirty="0"/>
        </a:p>
      </dgm:t>
    </dgm:pt>
    <dgm:pt modelId="{E88030A1-E50D-4BF3-99A4-67E7A742289A}" type="parTrans" cxnId="{DB51EA28-57F1-47A1-ACE2-8C26FC4ADCA8}">
      <dgm:prSet/>
      <dgm:spPr/>
      <dgm:t>
        <a:bodyPr/>
        <a:lstStyle/>
        <a:p>
          <a:endParaRPr lang="en-US"/>
        </a:p>
      </dgm:t>
    </dgm:pt>
    <dgm:pt modelId="{D74288A2-04C3-4C88-8916-C5B7CF8AAF30}" type="sibTrans" cxnId="{DB51EA28-57F1-47A1-ACE2-8C26FC4ADCA8}">
      <dgm:prSet/>
      <dgm:spPr/>
      <dgm:t>
        <a:bodyPr/>
        <a:lstStyle/>
        <a:p>
          <a:endParaRPr lang="en-US"/>
        </a:p>
      </dgm:t>
    </dgm:pt>
    <dgm:pt modelId="{4D665C41-E0E3-4F2E-BA69-76A57777518F}">
      <dgm:prSet phldr="0"/>
      <dgm:spPr/>
      <dgm:t>
        <a:bodyPr/>
        <a:lstStyle/>
        <a:p>
          <a:pPr rtl="0"/>
          <a:r>
            <a:rPr lang="en-US" dirty="0"/>
            <a:t>We </a:t>
          </a:r>
          <a:r>
            <a:rPr lang="en-US" dirty="0">
              <a:latin typeface="Calibri Light" panose="020F0302020204030204"/>
            </a:rPr>
            <a:t>will</a:t>
          </a:r>
          <a:r>
            <a:rPr lang="en-US" dirty="0"/>
            <a:t> compose and improvise on our instrument</a:t>
          </a:r>
          <a:r>
            <a:rPr lang="en-US" dirty="0">
              <a:latin typeface="Calibri Light" panose="020F0302020204030204"/>
            </a:rPr>
            <a:t> and other percussion instruments</a:t>
          </a:r>
          <a:endParaRPr lang="en-GB" dirty="0"/>
        </a:p>
      </dgm:t>
    </dgm:pt>
    <dgm:pt modelId="{1306FB4A-1942-4F67-BF74-4EE90A44ACDF}" type="parTrans" cxnId="{0A347BB0-8867-425E-A8EB-389E70881857}">
      <dgm:prSet/>
      <dgm:spPr/>
      <dgm:t>
        <a:bodyPr/>
        <a:lstStyle/>
        <a:p>
          <a:endParaRPr lang="en-GB"/>
        </a:p>
      </dgm:t>
    </dgm:pt>
    <dgm:pt modelId="{EF8A0C35-A0DA-4724-B930-2111A46C02DD}" type="sibTrans" cxnId="{0A347BB0-8867-425E-A8EB-389E70881857}">
      <dgm:prSet/>
      <dgm:spPr/>
      <dgm:t>
        <a:bodyPr/>
        <a:lstStyle/>
        <a:p>
          <a:endParaRPr lang="en-GB"/>
        </a:p>
      </dgm:t>
    </dgm:pt>
    <dgm:pt modelId="{F1F48F5B-BF61-49FF-B018-9E1A66DA1419}" type="pres">
      <dgm:prSet presAssocID="{9346F957-E6A3-4E99-867F-459BC6D53509}" presName="diagram" presStyleCnt="0">
        <dgm:presLayoutVars>
          <dgm:dir/>
          <dgm:resizeHandles val="exact"/>
        </dgm:presLayoutVars>
      </dgm:prSet>
      <dgm:spPr/>
      <dgm:t>
        <a:bodyPr/>
        <a:lstStyle/>
        <a:p>
          <a:endParaRPr lang="en-US"/>
        </a:p>
      </dgm:t>
    </dgm:pt>
    <dgm:pt modelId="{5C5C427A-C16D-4537-A070-9713AE94601B}" type="pres">
      <dgm:prSet presAssocID="{50F52745-C79F-49D2-B4E6-CB57C4090644}" presName="node" presStyleLbl="node1" presStyleIdx="0" presStyleCnt="8">
        <dgm:presLayoutVars>
          <dgm:bulletEnabled val="1"/>
        </dgm:presLayoutVars>
      </dgm:prSet>
      <dgm:spPr/>
      <dgm:t>
        <a:bodyPr/>
        <a:lstStyle/>
        <a:p>
          <a:endParaRPr lang="en-US"/>
        </a:p>
      </dgm:t>
    </dgm:pt>
    <dgm:pt modelId="{498032C3-0BA3-4C2F-B66F-7148CCAA714A}" type="pres">
      <dgm:prSet presAssocID="{8A689A94-6F98-4492-A56D-60BCE99D3B8C}" presName="sibTrans" presStyleCnt="0"/>
      <dgm:spPr/>
    </dgm:pt>
    <dgm:pt modelId="{0EB26B1A-DFC6-48FB-BB0B-AD25B5F11460}" type="pres">
      <dgm:prSet presAssocID="{4E324182-C348-4B7A-B6CD-3B614A9E924B}" presName="node" presStyleLbl="node1" presStyleIdx="1" presStyleCnt="8">
        <dgm:presLayoutVars>
          <dgm:bulletEnabled val="1"/>
        </dgm:presLayoutVars>
      </dgm:prSet>
      <dgm:spPr/>
      <dgm:t>
        <a:bodyPr/>
        <a:lstStyle/>
        <a:p>
          <a:endParaRPr lang="en-US"/>
        </a:p>
      </dgm:t>
    </dgm:pt>
    <dgm:pt modelId="{EEF7A9C9-39FE-4FC4-BAA4-2EA930BBF79D}" type="pres">
      <dgm:prSet presAssocID="{3C95AABA-9833-4E4C-B11D-D743DDEF0244}" presName="sibTrans" presStyleCnt="0"/>
      <dgm:spPr/>
    </dgm:pt>
    <dgm:pt modelId="{E14E82B1-E8C6-4E2C-8AE8-22B060D91041}" type="pres">
      <dgm:prSet presAssocID="{794DF20C-EB9F-4036-B816-A16EF410C3DD}" presName="node" presStyleLbl="node1" presStyleIdx="2" presStyleCnt="8">
        <dgm:presLayoutVars>
          <dgm:bulletEnabled val="1"/>
        </dgm:presLayoutVars>
      </dgm:prSet>
      <dgm:spPr/>
      <dgm:t>
        <a:bodyPr/>
        <a:lstStyle/>
        <a:p>
          <a:endParaRPr lang="en-US"/>
        </a:p>
      </dgm:t>
    </dgm:pt>
    <dgm:pt modelId="{F9FA0FF4-9736-48A5-A402-35B5FCFA0493}" type="pres">
      <dgm:prSet presAssocID="{90409B76-9ED3-4F5A-B67F-3CC3FF550D61}" presName="sibTrans" presStyleCnt="0"/>
      <dgm:spPr/>
    </dgm:pt>
    <dgm:pt modelId="{BF9D3CF3-77DE-4059-8811-D8748B55A740}" type="pres">
      <dgm:prSet presAssocID="{10AD76D3-B1D0-442B-B200-576DAC0BBE6F}" presName="node" presStyleLbl="node1" presStyleIdx="3" presStyleCnt="8">
        <dgm:presLayoutVars>
          <dgm:bulletEnabled val="1"/>
        </dgm:presLayoutVars>
      </dgm:prSet>
      <dgm:spPr/>
      <dgm:t>
        <a:bodyPr/>
        <a:lstStyle/>
        <a:p>
          <a:endParaRPr lang="en-US"/>
        </a:p>
      </dgm:t>
    </dgm:pt>
    <dgm:pt modelId="{DB6DA6AE-A099-47AA-AFE9-52D2676EB2A7}" type="pres">
      <dgm:prSet presAssocID="{BD117D3B-6A77-4CCA-9803-7C23BC312B54}" presName="sibTrans" presStyleCnt="0"/>
      <dgm:spPr/>
    </dgm:pt>
    <dgm:pt modelId="{4FE753E9-5C4B-4C60-B299-A2597E171AF5}" type="pres">
      <dgm:prSet presAssocID="{60F3CBA0-0B33-44E4-9377-80FC321BDBCD}" presName="node" presStyleLbl="node1" presStyleIdx="4" presStyleCnt="8">
        <dgm:presLayoutVars>
          <dgm:bulletEnabled val="1"/>
        </dgm:presLayoutVars>
      </dgm:prSet>
      <dgm:spPr/>
      <dgm:t>
        <a:bodyPr/>
        <a:lstStyle/>
        <a:p>
          <a:endParaRPr lang="en-US"/>
        </a:p>
      </dgm:t>
    </dgm:pt>
    <dgm:pt modelId="{C09873E2-7CFB-4627-86A5-1284F1AF1F7F}" type="pres">
      <dgm:prSet presAssocID="{750D6472-9FEA-4A72-94C7-AF4507F4A1AB}" presName="sibTrans" presStyleCnt="0"/>
      <dgm:spPr/>
    </dgm:pt>
    <dgm:pt modelId="{AF2FC6DB-D0E8-4551-AD24-BFBD3B81E07A}" type="pres">
      <dgm:prSet presAssocID="{556275F1-A18F-428C-AE6F-5A36940A9DC7}" presName="node" presStyleLbl="node1" presStyleIdx="5" presStyleCnt="8">
        <dgm:presLayoutVars>
          <dgm:bulletEnabled val="1"/>
        </dgm:presLayoutVars>
      </dgm:prSet>
      <dgm:spPr/>
      <dgm:t>
        <a:bodyPr/>
        <a:lstStyle/>
        <a:p>
          <a:endParaRPr lang="en-US"/>
        </a:p>
      </dgm:t>
    </dgm:pt>
    <dgm:pt modelId="{128A5C77-E75E-4748-A33E-2AA983636661}" type="pres">
      <dgm:prSet presAssocID="{5649B5F5-071E-46D0-828D-1BCA89578FD9}" presName="sibTrans" presStyleCnt="0"/>
      <dgm:spPr/>
    </dgm:pt>
    <dgm:pt modelId="{2490ACD2-7EC7-468A-B533-F71F64CFEB5C}" type="pres">
      <dgm:prSet presAssocID="{2AD3C9EE-4DBF-4C63-80FC-A90151E75162}" presName="node" presStyleLbl="node1" presStyleIdx="6" presStyleCnt="8">
        <dgm:presLayoutVars>
          <dgm:bulletEnabled val="1"/>
        </dgm:presLayoutVars>
      </dgm:prSet>
      <dgm:spPr/>
      <dgm:t>
        <a:bodyPr/>
        <a:lstStyle/>
        <a:p>
          <a:endParaRPr lang="en-US"/>
        </a:p>
      </dgm:t>
    </dgm:pt>
    <dgm:pt modelId="{894DA59A-EE0D-4559-9D2F-63F295AB9D04}" type="pres">
      <dgm:prSet presAssocID="{D74288A2-04C3-4C88-8916-C5B7CF8AAF30}" presName="sibTrans" presStyleCnt="0"/>
      <dgm:spPr/>
    </dgm:pt>
    <dgm:pt modelId="{4DD0F208-B51E-48D0-A9F1-CF0735F94FB9}" type="pres">
      <dgm:prSet presAssocID="{4D665C41-E0E3-4F2E-BA69-76A57777518F}" presName="node" presStyleLbl="node1" presStyleIdx="7" presStyleCnt="8">
        <dgm:presLayoutVars>
          <dgm:bulletEnabled val="1"/>
        </dgm:presLayoutVars>
      </dgm:prSet>
      <dgm:spPr/>
      <dgm:t>
        <a:bodyPr/>
        <a:lstStyle/>
        <a:p>
          <a:endParaRPr lang="en-US"/>
        </a:p>
      </dgm:t>
    </dgm:pt>
  </dgm:ptLst>
  <dgm:cxnLst>
    <dgm:cxn modelId="{78075241-8DFB-4562-96DF-C5625CC3BAC9}" srcId="{9346F957-E6A3-4E99-867F-459BC6D53509}" destId="{60F3CBA0-0B33-44E4-9377-80FC321BDBCD}" srcOrd="4" destOrd="0" parTransId="{40AD4449-87ED-455E-BA02-6902245CB219}" sibTransId="{750D6472-9FEA-4A72-94C7-AF4507F4A1AB}"/>
    <dgm:cxn modelId="{2780EBBA-FE3F-4B72-B240-CBB6644A5639}" type="presOf" srcId="{556275F1-A18F-428C-AE6F-5A36940A9DC7}" destId="{AF2FC6DB-D0E8-4551-AD24-BFBD3B81E07A}" srcOrd="0" destOrd="0" presId="urn:microsoft.com/office/officeart/2005/8/layout/default"/>
    <dgm:cxn modelId="{ABE199B2-7B2A-4C3D-BFA5-8AB219999068}" type="presOf" srcId="{10AD76D3-B1D0-442B-B200-576DAC0BBE6F}" destId="{BF9D3CF3-77DE-4059-8811-D8748B55A740}" srcOrd="0" destOrd="0" presId="urn:microsoft.com/office/officeart/2005/8/layout/default"/>
    <dgm:cxn modelId="{BFA55AC5-1778-4852-9C3F-50C8EA0C573B}" srcId="{9346F957-E6A3-4E99-867F-459BC6D53509}" destId="{50F52745-C79F-49D2-B4E6-CB57C4090644}" srcOrd="0" destOrd="0" parTransId="{C0CBF1F8-5D8A-49F8-8A50-20677EA9F50C}" sibTransId="{8A689A94-6F98-4492-A56D-60BCE99D3B8C}"/>
    <dgm:cxn modelId="{BE97785E-2EFD-4348-AB91-9B212527FFFD}" type="presOf" srcId="{50F52745-C79F-49D2-B4E6-CB57C4090644}" destId="{5C5C427A-C16D-4537-A070-9713AE94601B}" srcOrd="0" destOrd="0" presId="urn:microsoft.com/office/officeart/2005/8/layout/default"/>
    <dgm:cxn modelId="{0A347BB0-8867-425E-A8EB-389E70881857}" srcId="{9346F957-E6A3-4E99-867F-459BC6D53509}" destId="{4D665C41-E0E3-4F2E-BA69-76A57777518F}" srcOrd="7" destOrd="0" parTransId="{1306FB4A-1942-4F67-BF74-4EE90A44ACDF}" sibTransId="{EF8A0C35-A0DA-4724-B930-2111A46C02DD}"/>
    <dgm:cxn modelId="{0EAEB1D8-84BD-4726-9D66-622364FBDF1E}" type="presOf" srcId="{9346F957-E6A3-4E99-867F-459BC6D53509}" destId="{F1F48F5B-BF61-49FF-B018-9E1A66DA1419}" srcOrd="0" destOrd="0" presId="urn:microsoft.com/office/officeart/2005/8/layout/default"/>
    <dgm:cxn modelId="{0A28BC8D-9D4E-4D6D-AC06-AFB757B62E31}" srcId="{9346F957-E6A3-4E99-867F-459BC6D53509}" destId="{10AD76D3-B1D0-442B-B200-576DAC0BBE6F}" srcOrd="3" destOrd="0" parTransId="{CB7308DA-1A50-4124-BFF6-1A10D7043810}" sibTransId="{BD117D3B-6A77-4CCA-9803-7C23BC312B54}"/>
    <dgm:cxn modelId="{1FFB20E5-0A29-4C3F-9C50-0A959EE37DB5}" srcId="{9346F957-E6A3-4E99-867F-459BC6D53509}" destId="{556275F1-A18F-428C-AE6F-5A36940A9DC7}" srcOrd="5" destOrd="0" parTransId="{81D0B897-F2EA-4462-B941-57C2CCAAD08B}" sibTransId="{5649B5F5-071E-46D0-828D-1BCA89578FD9}"/>
    <dgm:cxn modelId="{1ED32F6F-1ED4-4DEE-B7E5-C3BDB0975F2E}" type="presOf" srcId="{60F3CBA0-0B33-44E4-9377-80FC321BDBCD}" destId="{4FE753E9-5C4B-4C60-B299-A2597E171AF5}" srcOrd="0" destOrd="0" presId="urn:microsoft.com/office/officeart/2005/8/layout/default"/>
    <dgm:cxn modelId="{1552CEE8-ED3E-43FE-8D76-47D85473F770}" type="presOf" srcId="{2AD3C9EE-4DBF-4C63-80FC-A90151E75162}" destId="{2490ACD2-7EC7-468A-B533-F71F64CFEB5C}" srcOrd="0" destOrd="0" presId="urn:microsoft.com/office/officeart/2005/8/layout/default"/>
    <dgm:cxn modelId="{0F5780B5-62BA-425B-BCA8-3977C4FB3E0A}" type="presOf" srcId="{794DF20C-EB9F-4036-B816-A16EF410C3DD}" destId="{E14E82B1-E8C6-4E2C-8AE8-22B060D91041}" srcOrd="0" destOrd="0" presId="urn:microsoft.com/office/officeart/2005/8/layout/default"/>
    <dgm:cxn modelId="{75490C87-4956-4530-9862-E5B3C1D200E7}" srcId="{9346F957-E6A3-4E99-867F-459BC6D53509}" destId="{794DF20C-EB9F-4036-B816-A16EF410C3DD}" srcOrd="2" destOrd="0" parTransId="{8088E406-F12F-4CD7-A075-2AD6354FA265}" sibTransId="{90409B76-9ED3-4F5A-B67F-3CC3FF550D61}"/>
    <dgm:cxn modelId="{11F61C33-7601-428E-A13D-6548797AE30C}" type="presOf" srcId="{4E324182-C348-4B7A-B6CD-3B614A9E924B}" destId="{0EB26B1A-DFC6-48FB-BB0B-AD25B5F11460}" srcOrd="0" destOrd="0" presId="urn:microsoft.com/office/officeart/2005/8/layout/default"/>
    <dgm:cxn modelId="{88D1DE4E-BEAB-47D7-9936-D88EB6B947DB}" srcId="{9346F957-E6A3-4E99-867F-459BC6D53509}" destId="{4E324182-C348-4B7A-B6CD-3B614A9E924B}" srcOrd="1" destOrd="0" parTransId="{9B709902-D1E6-43D3-B5A2-3EEA25C77398}" sibTransId="{3C95AABA-9833-4E4C-B11D-D743DDEF0244}"/>
    <dgm:cxn modelId="{A7A0B1B0-4A37-4B74-8051-A877EE21C1FF}" type="presOf" srcId="{4D665C41-E0E3-4F2E-BA69-76A57777518F}" destId="{4DD0F208-B51E-48D0-A9F1-CF0735F94FB9}" srcOrd="0" destOrd="0" presId="urn:microsoft.com/office/officeart/2005/8/layout/default"/>
    <dgm:cxn modelId="{DB51EA28-57F1-47A1-ACE2-8C26FC4ADCA8}" srcId="{9346F957-E6A3-4E99-867F-459BC6D53509}" destId="{2AD3C9EE-4DBF-4C63-80FC-A90151E75162}" srcOrd="6" destOrd="0" parTransId="{E88030A1-E50D-4BF3-99A4-67E7A742289A}" sibTransId="{D74288A2-04C3-4C88-8916-C5B7CF8AAF30}"/>
    <dgm:cxn modelId="{80F7212E-C451-4815-A6A8-F08E0B0E8362}" type="presParOf" srcId="{F1F48F5B-BF61-49FF-B018-9E1A66DA1419}" destId="{5C5C427A-C16D-4537-A070-9713AE94601B}" srcOrd="0" destOrd="0" presId="urn:microsoft.com/office/officeart/2005/8/layout/default"/>
    <dgm:cxn modelId="{B940CA47-7105-456E-AACA-A1899F0E9C3B}" type="presParOf" srcId="{F1F48F5B-BF61-49FF-B018-9E1A66DA1419}" destId="{498032C3-0BA3-4C2F-B66F-7148CCAA714A}" srcOrd="1" destOrd="0" presId="urn:microsoft.com/office/officeart/2005/8/layout/default"/>
    <dgm:cxn modelId="{048626FA-4377-421E-ACBA-9AC90980AD41}" type="presParOf" srcId="{F1F48F5B-BF61-49FF-B018-9E1A66DA1419}" destId="{0EB26B1A-DFC6-48FB-BB0B-AD25B5F11460}" srcOrd="2" destOrd="0" presId="urn:microsoft.com/office/officeart/2005/8/layout/default"/>
    <dgm:cxn modelId="{F5A0ECF4-CD21-4934-BF42-EA1BAF2CD459}" type="presParOf" srcId="{F1F48F5B-BF61-49FF-B018-9E1A66DA1419}" destId="{EEF7A9C9-39FE-4FC4-BAA4-2EA930BBF79D}" srcOrd="3" destOrd="0" presId="urn:microsoft.com/office/officeart/2005/8/layout/default"/>
    <dgm:cxn modelId="{BB80E1E3-FDC9-41CC-AC8C-F3B36FDF021B}" type="presParOf" srcId="{F1F48F5B-BF61-49FF-B018-9E1A66DA1419}" destId="{E14E82B1-E8C6-4E2C-8AE8-22B060D91041}" srcOrd="4" destOrd="0" presId="urn:microsoft.com/office/officeart/2005/8/layout/default"/>
    <dgm:cxn modelId="{B89FA50B-D47A-4147-BA7D-96891503C2DE}" type="presParOf" srcId="{F1F48F5B-BF61-49FF-B018-9E1A66DA1419}" destId="{F9FA0FF4-9736-48A5-A402-35B5FCFA0493}" srcOrd="5" destOrd="0" presId="urn:microsoft.com/office/officeart/2005/8/layout/default"/>
    <dgm:cxn modelId="{DC8782C9-4E5E-4A0A-B90C-84BE566CAFC3}" type="presParOf" srcId="{F1F48F5B-BF61-49FF-B018-9E1A66DA1419}" destId="{BF9D3CF3-77DE-4059-8811-D8748B55A740}" srcOrd="6" destOrd="0" presId="urn:microsoft.com/office/officeart/2005/8/layout/default"/>
    <dgm:cxn modelId="{5DC52E58-C283-4A58-8E8D-68D618845393}" type="presParOf" srcId="{F1F48F5B-BF61-49FF-B018-9E1A66DA1419}" destId="{DB6DA6AE-A099-47AA-AFE9-52D2676EB2A7}" srcOrd="7" destOrd="0" presId="urn:microsoft.com/office/officeart/2005/8/layout/default"/>
    <dgm:cxn modelId="{BC698600-5AEC-4D14-ADC5-0D93C79CD592}" type="presParOf" srcId="{F1F48F5B-BF61-49FF-B018-9E1A66DA1419}" destId="{4FE753E9-5C4B-4C60-B299-A2597E171AF5}" srcOrd="8" destOrd="0" presId="urn:microsoft.com/office/officeart/2005/8/layout/default"/>
    <dgm:cxn modelId="{3FAFDA7E-FE2D-4E70-9844-9854CE5DA33A}" type="presParOf" srcId="{F1F48F5B-BF61-49FF-B018-9E1A66DA1419}" destId="{C09873E2-7CFB-4627-86A5-1284F1AF1F7F}" srcOrd="9" destOrd="0" presId="urn:microsoft.com/office/officeart/2005/8/layout/default"/>
    <dgm:cxn modelId="{F7274E5B-3A18-409F-BBDD-ACBB3913FE52}" type="presParOf" srcId="{F1F48F5B-BF61-49FF-B018-9E1A66DA1419}" destId="{AF2FC6DB-D0E8-4551-AD24-BFBD3B81E07A}" srcOrd="10" destOrd="0" presId="urn:microsoft.com/office/officeart/2005/8/layout/default"/>
    <dgm:cxn modelId="{4F970107-D07D-4FB7-9682-8DBA4564FE38}" type="presParOf" srcId="{F1F48F5B-BF61-49FF-B018-9E1A66DA1419}" destId="{128A5C77-E75E-4748-A33E-2AA983636661}" srcOrd="11" destOrd="0" presId="urn:microsoft.com/office/officeart/2005/8/layout/default"/>
    <dgm:cxn modelId="{D93C4AF5-A480-41F7-86FA-C43923C3378E}" type="presParOf" srcId="{F1F48F5B-BF61-49FF-B018-9E1A66DA1419}" destId="{2490ACD2-7EC7-468A-B533-F71F64CFEB5C}" srcOrd="12" destOrd="0" presId="urn:microsoft.com/office/officeart/2005/8/layout/default"/>
    <dgm:cxn modelId="{B32A3603-0107-490E-8140-8B7A7E7A1E28}" type="presParOf" srcId="{F1F48F5B-BF61-49FF-B018-9E1A66DA1419}" destId="{894DA59A-EE0D-4559-9D2F-63F295AB9D04}" srcOrd="13" destOrd="0" presId="urn:microsoft.com/office/officeart/2005/8/layout/default"/>
    <dgm:cxn modelId="{50670991-B32F-4032-A327-580E9F45D5D5}" type="presParOf" srcId="{F1F48F5B-BF61-49FF-B018-9E1A66DA1419}" destId="{4DD0F208-B51E-48D0-A9F1-CF0735F94FB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C427A-C16D-4537-A070-9713AE94601B}">
      <dsp:nvSpPr>
        <dsp:cNvPr id="0" name=""/>
        <dsp:cNvSpPr/>
      </dsp:nvSpPr>
      <dsp:spPr>
        <a:xfrm>
          <a:off x="753203" y="1818"/>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a:t>We will improve our playing on the Flute or Clarinet</a:t>
          </a:r>
          <a:endParaRPr lang="en-US" sz="1200" kern="1200" dirty="0"/>
        </a:p>
      </dsp:txBody>
      <dsp:txXfrm>
        <a:off x="753203" y="1818"/>
        <a:ext cx="1960580" cy="1176348"/>
      </dsp:txXfrm>
    </dsp:sp>
    <dsp:sp modelId="{0EB26B1A-DFC6-48FB-BB0B-AD25B5F11460}">
      <dsp:nvSpPr>
        <dsp:cNvPr id="0" name=""/>
        <dsp:cNvSpPr/>
      </dsp:nvSpPr>
      <dsp:spPr>
        <a:xfrm>
          <a:off x="2909841" y="1818"/>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a:t>We will continue to look after</a:t>
          </a:r>
          <a:r>
            <a:rPr lang="en-GB" sz="1200" kern="1200" dirty="0">
              <a:latin typeface="Calibri Light" panose="020F0302020204030204"/>
            </a:rPr>
            <a:t> our instrument</a:t>
          </a:r>
          <a:r>
            <a:rPr lang="en-GB" sz="1200" kern="1200" dirty="0"/>
            <a:t> at home (RESPONSIBILITY) </a:t>
          </a:r>
          <a:endParaRPr lang="en-US" sz="1200" kern="1200" dirty="0"/>
        </a:p>
      </dsp:txBody>
      <dsp:txXfrm>
        <a:off x="2909841" y="1818"/>
        <a:ext cx="1960580" cy="1176348"/>
      </dsp:txXfrm>
    </dsp:sp>
    <dsp:sp modelId="{E14E82B1-E8C6-4E2C-8AE8-22B060D91041}">
      <dsp:nvSpPr>
        <dsp:cNvPr id="0" name=""/>
        <dsp:cNvSpPr/>
      </dsp:nvSpPr>
      <dsp:spPr>
        <a:xfrm>
          <a:off x="753203" y="1374224"/>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a:t>We will learn the correct way to use our breath to create dynamics that create mood (REFLECTIVE)</a:t>
          </a:r>
          <a:endParaRPr lang="en-US" sz="1200" kern="1200" dirty="0"/>
        </a:p>
      </dsp:txBody>
      <dsp:txXfrm>
        <a:off x="753203" y="1374224"/>
        <a:ext cx="1960580" cy="1176348"/>
      </dsp:txXfrm>
    </dsp:sp>
    <dsp:sp modelId="{BF9D3CF3-77DE-4059-8811-D8748B55A740}">
      <dsp:nvSpPr>
        <dsp:cNvPr id="0" name=""/>
        <dsp:cNvSpPr/>
      </dsp:nvSpPr>
      <dsp:spPr>
        <a:xfrm>
          <a:off x="2909841" y="1374224"/>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a:t>We will expand our note repertoire:</a:t>
          </a:r>
          <a:r>
            <a:rPr lang="en-GB" sz="1200" kern="1200" dirty="0">
              <a:latin typeface="Calibri Light" panose="020F0302020204030204"/>
            </a:rPr>
            <a:t> at least 6 notes. Some pupils may progress to a full octave.  </a:t>
          </a:r>
          <a:endParaRPr lang="en-US" sz="1200" kern="1200" dirty="0"/>
        </a:p>
      </dsp:txBody>
      <dsp:txXfrm>
        <a:off x="2909841" y="1374224"/>
        <a:ext cx="1960580" cy="1176348"/>
      </dsp:txXfrm>
    </dsp:sp>
    <dsp:sp modelId="{4FE753E9-5C4B-4C60-B299-A2597E171AF5}">
      <dsp:nvSpPr>
        <dsp:cNvPr id="0" name=""/>
        <dsp:cNvSpPr/>
      </dsp:nvSpPr>
      <dsp:spPr>
        <a:xfrm>
          <a:off x="753203" y="2746630"/>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a:t>We will read these notes on a stave, keep in time as we play together and change dynamics as conducted including the use of Italian terms.</a:t>
          </a:r>
          <a:endParaRPr lang="en-US" sz="1200" kern="1200" dirty="0"/>
        </a:p>
      </dsp:txBody>
      <dsp:txXfrm>
        <a:off x="753203" y="2746630"/>
        <a:ext cx="1960580" cy="1176348"/>
      </dsp:txXfrm>
    </dsp:sp>
    <dsp:sp modelId="{AF2FC6DB-D0E8-4551-AD24-BFBD3B81E07A}">
      <dsp:nvSpPr>
        <dsp:cNvPr id="0" name=""/>
        <dsp:cNvSpPr/>
      </dsp:nvSpPr>
      <dsp:spPr>
        <a:xfrm>
          <a:off x="2909841" y="2746630"/>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We will work on a polished performance for our friends and parents (RESILIENCE)</a:t>
          </a:r>
          <a:endParaRPr lang="en-US" sz="1200" kern="1200" dirty="0"/>
        </a:p>
      </dsp:txBody>
      <dsp:txXfrm>
        <a:off x="2909841" y="2746630"/>
        <a:ext cx="1960580" cy="1176348"/>
      </dsp:txXfrm>
    </dsp:sp>
    <dsp:sp modelId="{2490ACD2-7EC7-468A-B533-F71F64CFEB5C}">
      <dsp:nvSpPr>
        <dsp:cNvPr id="0" name=""/>
        <dsp:cNvSpPr/>
      </dsp:nvSpPr>
      <dsp:spPr>
        <a:xfrm>
          <a:off x="753203" y="4119036"/>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a:t>We will listen and appraise </a:t>
          </a:r>
          <a:r>
            <a:rPr lang="en-GB" sz="1200" kern="1200" dirty="0">
              <a:latin typeface="Calibri Light" panose="020F0302020204030204"/>
            </a:rPr>
            <a:t>to </a:t>
          </a:r>
          <a:r>
            <a:rPr lang="en-GB" sz="1200" kern="1200" dirty="0"/>
            <a:t>the </a:t>
          </a:r>
          <a:r>
            <a:rPr lang="en-GB" sz="1200" kern="1200" dirty="0">
              <a:latin typeface="Calibri Light" panose="020F0302020204030204"/>
            </a:rPr>
            <a:t>music of John WIlliams </a:t>
          </a:r>
          <a:r>
            <a:rPr lang="en-GB" sz="1200" kern="1200" dirty="0"/>
            <a:t>(CURIOUSITY) </a:t>
          </a:r>
          <a:endParaRPr lang="en-US" sz="1200" kern="1200" dirty="0"/>
        </a:p>
      </dsp:txBody>
      <dsp:txXfrm>
        <a:off x="753203" y="4119036"/>
        <a:ext cx="1960580" cy="1176348"/>
      </dsp:txXfrm>
    </dsp:sp>
    <dsp:sp modelId="{4DD0F208-B51E-48D0-A9F1-CF0735F94FB9}">
      <dsp:nvSpPr>
        <dsp:cNvPr id="0" name=""/>
        <dsp:cNvSpPr/>
      </dsp:nvSpPr>
      <dsp:spPr>
        <a:xfrm>
          <a:off x="2909841" y="4119036"/>
          <a:ext cx="1960580" cy="1176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a:t>We </a:t>
          </a:r>
          <a:r>
            <a:rPr lang="en-US" sz="1200" kern="1200" dirty="0">
              <a:latin typeface="Calibri Light" panose="020F0302020204030204"/>
            </a:rPr>
            <a:t>will</a:t>
          </a:r>
          <a:r>
            <a:rPr lang="en-US" sz="1200" kern="1200" dirty="0"/>
            <a:t> compose and improvise on our instrument</a:t>
          </a:r>
          <a:r>
            <a:rPr lang="en-US" sz="1200" kern="1200" dirty="0">
              <a:latin typeface="Calibri Light" panose="020F0302020204030204"/>
            </a:rPr>
            <a:t> and other percussion instruments</a:t>
          </a:r>
          <a:endParaRPr lang="en-GB" sz="1200" kern="1200" dirty="0"/>
        </a:p>
      </dsp:txBody>
      <dsp:txXfrm>
        <a:off x="2909841" y="4119036"/>
        <a:ext cx="1960580" cy="11763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CBF27A-C254-4FDF-8ED4-C43F5F5D743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133078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BF27A-C254-4FDF-8ED4-C43F5F5D743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235894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BF27A-C254-4FDF-8ED4-C43F5F5D743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104726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4F204C-C376-41F6-8CF4-F9C6D0C2B5D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2149107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4F204C-C376-41F6-8CF4-F9C6D0C2B5D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18477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4F204C-C376-41F6-8CF4-F9C6D0C2B5D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55046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4F204C-C376-41F6-8CF4-F9C6D0C2B5DA}"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350369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4F204C-C376-41F6-8CF4-F9C6D0C2B5DA}"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274939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4F204C-C376-41F6-8CF4-F9C6D0C2B5DA}"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80251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F204C-C376-41F6-8CF4-F9C6D0C2B5DA}"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753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F204C-C376-41F6-8CF4-F9C6D0C2B5DA}"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23428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CBF27A-C254-4FDF-8ED4-C43F5F5D743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2475594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F204C-C376-41F6-8CF4-F9C6D0C2B5DA}"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427953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4F204C-C376-41F6-8CF4-F9C6D0C2B5D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602608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4F204C-C376-41F6-8CF4-F9C6D0C2B5D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A4E9B-4385-4BAC-8A48-A04C9714C436}" type="slidenum">
              <a:rPr lang="en-GB" smtClean="0"/>
              <a:t>‹#›</a:t>
            </a:fld>
            <a:endParaRPr lang="en-GB"/>
          </a:p>
        </p:txBody>
      </p:sp>
    </p:spTree>
    <p:extLst>
      <p:ext uri="{BB962C8B-B14F-4D97-AF65-F5344CB8AC3E}">
        <p14:creationId xmlns:p14="http://schemas.microsoft.com/office/powerpoint/2010/main" val="200536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CBF27A-C254-4FDF-8ED4-C43F5F5D743A}"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408818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CBF27A-C254-4FDF-8ED4-C43F5F5D743A}"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211179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CBF27A-C254-4FDF-8ED4-C43F5F5D743A}"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88844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CBF27A-C254-4FDF-8ED4-C43F5F5D743A}"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205244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BF27A-C254-4FDF-8ED4-C43F5F5D743A}"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50684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BF27A-C254-4FDF-8ED4-C43F5F5D743A}"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408839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BF27A-C254-4FDF-8ED4-C43F5F5D743A}"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9D8EB-3523-44E3-8397-2591D136B120}" type="slidenum">
              <a:rPr lang="en-GB" smtClean="0"/>
              <a:t>‹#›</a:t>
            </a:fld>
            <a:endParaRPr lang="en-GB"/>
          </a:p>
        </p:txBody>
      </p:sp>
    </p:spTree>
    <p:extLst>
      <p:ext uri="{BB962C8B-B14F-4D97-AF65-F5344CB8AC3E}">
        <p14:creationId xmlns:p14="http://schemas.microsoft.com/office/powerpoint/2010/main" val="133153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BF27A-C254-4FDF-8ED4-C43F5F5D743A}" type="datetimeFigureOut">
              <a:rPr lang="en-GB" smtClean="0"/>
              <a:t>31/10/2022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D8EB-3523-44E3-8397-2591D136B120}" type="slidenum">
              <a:rPr lang="en-GB" smtClean="0"/>
              <a:t>‹#›</a:t>
            </a:fld>
            <a:endParaRPr lang="en-GB"/>
          </a:p>
        </p:txBody>
      </p:sp>
    </p:spTree>
    <p:extLst>
      <p:ext uri="{BB962C8B-B14F-4D97-AF65-F5344CB8AC3E}">
        <p14:creationId xmlns:p14="http://schemas.microsoft.com/office/powerpoint/2010/main" val="3606884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F204C-C376-41F6-8CF4-F9C6D0C2B5DA}" type="datetimeFigureOut">
              <a:rPr lang="en-GB" smtClean="0"/>
              <a:t>31/10/2022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A4E9B-4385-4BAC-8A48-A04C9714C436}" type="slidenum">
              <a:rPr lang="en-GB" smtClean="0"/>
              <a:t>‹#›</a:t>
            </a:fld>
            <a:endParaRPr lang="en-GB"/>
          </a:p>
        </p:txBody>
      </p:sp>
    </p:spTree>
    <p:extLst>
      <p:ext uri="{BB962C8B-B14F-4D97-AF65-F5344CB8AC3E}">
        <p14:creationId xmlns:p14="http://schemas.microsoft.com/office/powerpoint/2010/main" val="214323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F793-5201-EF6F-5635-93773B2F8292}"/>
              </a:ext>
            </a:extLst>
          </p:cNvPr>
          <p:cNvSpPr>
            <a:spLocks noGrp="1"/>
          </p:cNvSpPr>
          <p:nvPr>
            <p:ph type="title"/>
          </p:nvPr>
        </p:nvSpPr>
        <p:spPr>
          <a:xfrm>
            <a:off x="422564" y="365125"/>
            <a:ext cx="10931236" cy="818718"/>
          </a:xfrm>
        </p:spPr>
        <p:txBody>
          <a:bodyPr>
            <a:noAutofit/>
          </a:bodyPr>
          <a:lstStyle/>
          <a:p>
            <a:r>
              <a:rPr lang="en-GB" sz="2800" dirty="0">
                <a:cs typeface="Calibri Light"/>
              </a:rPr>
              <a:t>Wider Opportunities – The Music of John Williams Woodwind Year 5 Autumn Term 1 and 2 (continued from Year 4) </a:t>
            </a:r>
          </a:p>
        </p:txBody>
      </p:sp>
      <p:graphicFrame>
        <p:nvGraphicFramePr>
          <p:cNvPr id="12" name="Content Placeholder 2">
            <a:extLst>
              <a:ext uri="{FF2B5EF4-FFF2-40B4-BE49-F238E27FC236}">
                <a16:creationId xmlns:a16="http://schemas.microsoft.com/office/drawing/2014/main" id="{23D72B85-7437-CC6C-2C8B-F30EAD74DD43}"/>
              </a:ext>
            </a:extLst>
          </p:cNvPr>
          <p:cNvGraphicFramePr>
            <a:graphicFrameLocks noGrp="1"/>
          </p:cNvGraphicFramePr>
          <p:nvPr>
            <p:ph idx="1"/>
            <p:extLst>
              <p:ext uri="{D42A27DB-BD31-4B8C-83A1-F6EECF244321}">
                <p14:modId xmlns:p14="http://schemas.microsoft.com/office/powerpoint/2010/main" val="2407222818"/>
              </p:ext>
            </p:extLst>
          </p:nvPr>
        </p:nvGraphicFramePr>
        <p:xfrm>
          <a:off x="144011" y="1338350"/>
          <a:ext cx="5623625" cy="5297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8">
            <a:extLst>
              <a:ext uri="{FF2B5EF4-FFF2-40B4-BE49-F238E27FC236}">
                <a16:creationId xmlns:a16="http://schemas.microsoft.com/office/drawing/2014/main" id="{32888B0F-5280-5CBC-4564-79C5043D4C27}"/>
              </a:ext>
            </a:extLst>
          </p:cNvPr>
          <p:cNvPicPr>
            <a:picLocks noChangeAspect="1"/>
          </p:cNvPicPr>
          <p:nvPr/>
        </p:nvPicPr>
        <p:blipFill>
          <a:blip r:embed="rId7"/>
          <a:stretch>
            <a:fillRect/>
          </a:stretch>
        </p:blipFill>
        <p:spPr>
          <a:xfrm>
            <a:off x="5361708" y="5429938"/>
            <a:ext cx="3072246" cy="1296334"/>
          </a:xfrm>
          <a:prstGeom prst="rect">
            <a:avLst/>
          </a:prstGeom>
        </p:spPr>
      </p:pic>
      <p:sp>
        <p:nvSpPr>
          <p:cNvPr id="9" name="TextBox 8">
            <a:extLst>
              <a:ext uri="{FF2B5EF4-FFF2-40B4-BE49-F238E27FC236}">
                <a16:creationId xmlns:a16="http://schemas.microsoft.com/office/drawing/2014/main" id="{64CBDCD7-FF99-CD2F-B274-A5856AA138B8}"/>
              </a:ext>
            </a:extLst>
          </p:cNvPr>
          <p:cNvSpPr txBox="1"/>
          <p:nvPr/>
        </p:nvSpPr>
        <p:spPr>
          <a:xfrm>
            <a:off x="5109081" y="1339139"/>
            <a:ext cx="3326966" cy="387388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K</a:t>
            </a:r>
            <a:r>
              <a:rPr lang="en-GB" sz="1600" dirty="0">
                <a:cs typeface="Calibri"/>
              </a:rPr>
              <a:t>ey Vocabulary:</a:t>
            </a:r>
          </a:p>
          <a:p>
            <a:pPr marL="285750" indent="-285750">
              <a:lnSpc>
                <a:spcPct val="90000"/>
              </a:lnSpc>
              <a:spcBef>
                <a:spcPts val="1000"/>
              </a:spcBef>
              <a:buFont typeface="Arial"/>
              <a:buChar char="•"/>
            </a:pPr>
            <a:r>
              <a:rPr lang="en-GB" sz="1600" dirty="0">
                <a:ea typeface="+mn-lt"/>
                <a:cs typeface="+mn-lt"/>
              </a:rPr>
              <a:t>We will learn about these interrelated dimensions of music: Pulse, Rhythm, Duration, Texture, Dynamics</a:t>
            </a:r>
            <a:endParaRPr lang="en-US" sz="1600">
              <a:ea typeface="+mn-lt"/>
              <a:cs typeface="+mn-lt"/>
            </a:endParaRPr>
          </a:p>
          <a:p>
            <a:pPr marL="285750" indent="-285750">
              <a:lnSpc>
                <a:spcPct val="90000"/>
              </a:lnSpc>
              <a:spcBef>
                <a:spcPts val="1000"/>
              </a:spcBef>
              <a:buFont typeface="Arial"/>
              <a:buChar char="•"/>
            </a:pPr>
            <a:r>
              <a:rPr lang="en-GB" sz="1600" dirty="0">
                <a:cs typeface="Calibri"/>
              </a:rPr>
              <a:t>We will focus on how music is layered (texture)</a:t>
            </a:r>
          </a:p>
          <a:p>
            <a:pPr marL="285750" indent="-285750">
              <a:lnSpc>
                <a:spcPct val="90000"/>
              </a:lnSpc>
              <a:spcBef>
                <a:spcPts val="1000"/>
              </a:spcBef>
              <a:buFont typeface="Arial"/>
              <a:buChar char="•"/>
            </a:pPr>
            <a:r>
              <a:rPr lang="en-GB" sz="1600" dirty="0">
                <a:cs typeface="Calibri"/>
              </a:rPr>
              <a:t>We will learn these Italian terms and their meaning: </a:t>
            </a:r>
          </a:p>
          <a:p>
            <a:pPr marL="285750" indent="-285750">
              <a:lnSpc>
                <a:spcPct val="90000"/>
              </a:lnSpc>
              <a:spcBef>
                <a:spcPts val="1000"/>
              </a:spcBef>
              <a:buFont typeface="Arial"/>
              <a:buChar char="•"/>
            </a:pPr>
            <a:r>
              <a:rPr lang="en-GB" sz="1600" dirty="0">
                <a:cs typeface="Calibri"/>
              </a:rPr>
              <a:t>We will learn about vocabulary specific to our instrument: Reed, Tongue, Finger placement,</a:t>
            </a:r>
            <a:r>
              <a:rPr lang="en-GB" dirty="0">
                <a:cs typeface="Calibri"/>
              </a:rPr>
              <a:t> woodwind</a:t>
            </a:r>
          </a:p>
          <a:p>
            <a:endParaRPr lang="en-GB" dirty="0">
              <a:cs typeface="Calibri"/>
            </a:endParaRPr>
          </a:p>
        </p:txBody>
      </p:sp>
      <p:pic>
        <p:nvPicPr>
          <p:cNvPr id="10" name="Picture 10" descr="A picture containing text&#10;&#10;Description automatically generated">
            <a:extLst>
              <a:ext uri="{FF2B5EF4-FFF2-40B4-BE49-F238E27FC236}">
                <a16:creationId xmlns:a16="http://schemas.microsoft.com/office/drawing/2014/main" id="{460BE004-A4F5-1B66-907F-D00AABBA1C55}"/>
              </a:ext>
            </a:extLst>
          </p:cNvPr>
          <p:cNvPicPr>
            <a:picLocks noChangeAspect="1"/>
          </p:cNvPicPr>
          <p:nvPr/>
        </p:nvPicPr>
        <p:blipFill>
          <a:blip r:embed="rId8"/>
          <a:stretch>
            <a:fillRect/>
          </a:stretch>
        </p:blipFill>
        <p:spPr>
          <a:xfrm>
            <a:off x="11107654" y="257959"/>
            <a:ext cx="1081617" cy="933539"/>
          </a:xfrm>
          <a:prstGeom prst="rect">
            <a:avLst/>
          </a:prstGeom>
        </p:spPr>
      </p:pic>
      <p:pic>
        <p:nvPicPr>
          <p:cNvPr id="854" name="Picture 854" descr="A picture containing text, person, player, sword&#10;&#10;Description automatically generated">
            <a:extLst>
              <a:ext uri="{FF2B5EF4-FFF2-40B4-BE49-F238E27FC236}">
                <a16:creationId xmlns:a16="http://schemas.microsoft.com/office/drawing/2014/main" id="{4BB0A5CC-7813-4F48-2823-3A02FD6192DF}"/>
              </a:ext>
            </a:extLst>
          </p:cNvPr>
          <p:cNvPicPr>
            <a:picLocks noChangeAspect="1"/>
          </p:cNvPicPr>
          <p:nvPr/>
        </p:nvPicPr>
        <p:blipFill>
          <a:blip r:embed="rId9"/>
          <a:stretch>
            <a:fillRect/>
          </a:stretch>
        </p:blipFill>
        <p:spPr>
          <a:xfrm>
            <a:off x="9342582" y="3889011"/>
            <a:ext cx="2743200" cy="1458342"/>
          </a:xfrm>
          <a:prstGeom prst="rect">
            <a:avLst/>
          </a:prstGeom>
        </p:spPr>
      </p:pic>
      <p:pic>
        <p:nvPicPr>
          <p:cNvPr id="855" name="Picture 855">
            <a:extLst>
              <a:ext uri="{FF2B5EF4-FFF2-40B4-BE49-F238E27FC236}">
                <a16:creationId xmlns:a16="http://schemas.microsoft.com/office/drawing/2014/main" id="{580C109F-7E7B-5820-CE94-50BD73FDC4FE}"/>
              </a:ext>
            </a:extLst>
          </p:cNvPr>
          <p:cNvPicPr>
            <a:picLocks noChangeAspect="1"/>
          </p:cNvPicPr>
          <p:nvPr/>
        </p:nvPicPr>
        <p:blipFill>
          <a:blip r:embed="rId10"/>
          <a:stretch>
            <a:fillRect/>
          </a:stretch>
        </p:blipFill>
        <p:spPr>
          <a:xfrm>
            <a:off x="8361219" y="5265472"/>
            <a:ext cx="2743200" cy="1591783"/>
          </a:xfrm>
          <a:prstGeom prst="rect">
            <a:avLst/>
          </a:prstGeom>
        </p:spPr>
      </p:pic>
      <p:pic>
        <p:nvPicPr>
          <p:cNvPr id="865" name="Picture 865" descr="A picture containing text, book, different, posing&#10;&#10;Description automatically generated">
            <a:extLst>
              <a:ext uri="{FF2B5EF4-FFF2-40B4-BE49-F238E27FC236}">
                <a16:creationId xmlns:a16="http://schemas.microsoft.com/office/drawing/2014/main" id="{1FD98483-2E76-8809-ADC4-F87ACE6433C5}"/>
              </a:ext>
            </a:extLst>
          </p:cNvPr>
          <p:cNvPicPr>
            <a:picLocks noChangeAspect="1"/>
          </p:cNvPicPr>
          <p:nvPr/>
        </p:nvPicPr>
        <p:blipFill>
          <a:blip r:embed="rId11"/>
          <a:stretch>
            <a:fillRect/>
          </a:stretch>
        </p:blipFill>
        <p:spPr>
          <a:xfrm>
            <a:off x="8430491" y="870447"/>
            <a:ext cx="2743200" cy="1561106"/>
          </a:xfrm>
          <a:prstGeom prst="rect">
            <a:avLst/>
          </a:prstGeom>
        </p:spPr>
      </p:pic>
      <p:pic>
        <p:nvPicPr>
          <p:cNvPr id="7" name="Picture 7" descr="A picture containing person, music, holding, hand&#10;&#10;Description automatically generated">
            <a:extLst>
              <a:ext uri="{FF2B5EF4-FFF2-40B4-BE49-F238E27FC236}">
                <a16:creationId xmlns:a16="http://schemas.microsoft.com/office/drawing/2014/main" id="{51F32716-BF61-4738-2CC7-11DFF9168A8E}"/>
              </a:ext>
            </a:extLst>
          </p:cNvPr>
          <p:cNvPicPr>
            <a:picLocks noChangeAspect="1"/>
          </p:cNvPicPr>
          <p:nvPr/>
        </p:nvPicPr>
        <p:blipFill>
          <a:blip r:embed="rId12"/>
          <a:stretch>
            <a:fillRect/>
          </a:stretch>
        </p:blipFill>
        <p:spPr>
          <a:xfrm>
            <a:off x="10553699" y="1790700"/>
            <a:ext cx="1484746" cy="1986973"/>
          </a:xfrm>
          <a:prstGeom prst="rect">
            <a:avLst/>
          </a:prstGeom>
        </p:spPr>
      </p:pic>
    </p:spTree>
    <p:extLst>
      <p:ext uri="{BB962C8B-B14F-4D97-AF65-F5344CB8AC3E}">
        <p14:creationId xmlns:p14="http://schemas.microsoft.com/office/powerpoint/2010/main" val="375675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Chart, sunburst chart&#10;&#10;Description automatically generated">
            <a:extLst>
              <a:ext uri="{FF2B5EF4-FFF2-40B4-BE49-F238E27FC236}">
                <a16:creationId xmlns:a16="http://schemas.microsoft.com/office/drawing/2014/main" id="{B6BA01AF-29F8-168C-3519-96996F8B488C}"/>
              </a:ext>
            </a:extLst>
          </p:cNvPr>
          <p:cNvPicPr>
            <a:picLocks noChangeAspect="1"/>
          </p:cNvPicPr>
          <p:nvPr/>
        </p:nvPicPr>
        <p:blipFill>
          <a:blip r:embed="rId2"/>
          <a:stretch>
            <a:fillRect/>
          </a:stretch>
        </p:blipFill>
        <p:spPr>
          <a:xfrm>
            <a:off x="-2381" y="2869132"/>
            <a:ext cx="2540794" cy="1774580"/>
          </a:xfrm>
          <a:prstGeom prst="rect">
            <a:avLst/>
          </a:prstGeom>
        </p:spPr>
      </p:pic>
      <p:pic>
        <p:nvPicPr>
          <p:cNvPr id="16" name="Picture 16">
            <a:extLst>
              <a:ext uri="{FF2B5EF4-FFF2-40B4-BE49-F238E27FC236}">
                <a16:creationId xmlns:a16="http://schemas.microsoft.com/office/drawing/2014/main" id="{069438A3-CA2D-A7B9-A471-45A755F57349}"/>
              </a:ext>
            </a:extLst>
          </p:cNvPr>
          <p:cNvPicPr>
            <a:picLocks noChangeAspect="1"/>
          </p:cNvPicPr>
          <p:nvPr/>
        </p:nvPicPr>
        <p:blipFill>
          <a:blip r:embed="rId3"/>
          <a:stretch>
            <a:fillRect/>
          </a:stretch>
        </p:blipFill>
        <p:spPr>
          <a:xfrm>
            <a:off x="-2381" y="5014309"/>
            <a:ext cx="4410074" cy="1770477"/>
          </a:xfrm>
          <a:prstGeom prst="rect">
            <a:avLst/>
          </a:prstGeom>
        </p:spPr>
      </p:pic>
      <p:sp>
        <p:nvSpPr>
          <p:cNvPr id="7" name="TextBox 6">
            <a:extLst>
              <a:ext uri="{FF2B5EF4-FFF2-40B4-BE49-F238E27FC236}">
                <a16:creationId xmlns:a16="http://schemas.microsoft.com/office/drawing/2014/main" id="{D300CD35-53FC-21AC-B741-7DD7ABC11EDD}"/>
              </a:ext>
            </a:extLst>
          </p:cNvPr>
          <p:cNvSpPr txBox="1"/>
          <p:nvPr/>
        </p:nvSpPr>
        <p:spPr>
          <a:xfrm>
            <a:off x="8317662" y="1616204"/>
            <a:ext cx="3345700" cy="3970318"/>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en-GB" sz="1400" dirty="0"/>
              <a:t>Each year the repertoire will change. Here is an example from 2022:</a:t>
            </a:r>
            <a:endParaRPr lang="en-GB" sz="1400" dirty="0">
              <a:cs typeface="Calibri"/>
            </a:endParaRPr>
          </a:p>
          <a:p>
            <a:r>
              <a:rPr lang="en-GB" sz="1400" dirty="0"/>
              <a:t>Fela Sowande Nostalgia, from African Suite for Strings</a:t>
            </a:r>
            <a:endParaRPr lang="en-GB" sz="1400" dirty="0">
              <a:cs typeface="Calibri"/>
            </a:endParaRPr>
          </a:p>
          <a:p>
            <a:endParaRPr lang="en-GB" sz="1400" dirty="0">
              <a:cs typeface="Calibri"/>
            </a:endParaRPr>
          </a:p>
          <a:p>
            <a:r>
              <a:rPr lang="en-GB" sz="1400" dirty="0"/>
              <a:t>Hendrik Hofmeyr </a:t>
            </a:r>
            <a:r>
              <a:rPr lang="en-GB" sz="1400" dirty="0" err="1"/>
              <a:t>Ingoma</a:t>
            </a:r>
            <a:endParaRPr lang="en-GB" sz="1400" dirty="0">
              <a:cs typeface="Calibri"/>
            </a:endParaRPr>
          </a:p>
          <a:p>
            <a:r>
              <a:rPr lang="en-GB" sz="1400" dirty="0"/>
              <a:t>Antonin Dvořák Scherzo, from Symphony No. 9</a:t>
            </a:r>
            <a:endParaRPr lang="en-GB" sz="1400" dirty="0">
              <a:cs typeface="Calibri"/>
            </a:endParaRPr>
          </a:p>
          <a:p>
            <a:endParaRPr lang="en-GB" sz="1400" dirty="0">
              <a:cs typeface="Calibri"/>
            </a:endParaRPr>
          </a:p>
          <a:p>
            <a:r>
              <a:rPr lang="en-GB" sz="1400" dirty="0"/>
              <a:t>Errollyn Wallen Mighty River</a:t>
            </a:r>
            <a:endParaRPr lang="en-GB" sz="1400" dirty="0">
              <a:cs typeface="Calibri"/>
            </a:endParaRPr>
          </a:p>
          <a:p>
            <a:r>
              <a:rPr lang="en-GB" sz="1400" dirty="0"/>
              <a:t>Leonard Bernstein Danzon from Fancy Free</a:t>
            </a:r>
            <a:endParaRPr lang="en-GB" sz="1400" dirty="0">
              <a:cs typeface="Calibri"/>
            </a:endParaRPr>
          </a:p>
          <a:p>
            <a:endParaRPr lang="en-GB" sz="1400" dirty="0">
              <a:cs typeface="Calibri"/>
            </a:endParaRPr>
          </a:p>
          <a:p>
            <a:r>
              <a:rPr lang="en-GB" sz="1400" dirty="0"/>
              <a:t>William Walton Agincourt Song</a:t>
            </a:r>
            <a:endParaRPr lang="en-GB" sz="1400" dirty="0">
              <a:cs typeface="Calibri"/>
            </a:endParaRPr>
          </a:p>
          <a:p>
            <a:r>
              <a:rPr lang="en-GB" sz="1400" dirty="0"/>
              <a:t>Olivier Truan Intermezzo No. 1</a:t>
            </a:r>
            <a:endParaRPr lang="en-GB" sz="1400" dirty="0">
              <a:cs typeface="Calibri"/>
            </a:endParaRPr>
          </a:p>
          <a:p>
            <a:endParaRPr lang="en-GB" sz="1400" dirty="0">
              <a:cs typeface="Calibri"/>
            </a:endParaRPr>
          </a:p>
          <a:p>
            <a:r>
              <a:rPr lang="en-GB" sz="1400" dirty="0"/>
              <a:t>Mandy Ross &amp; Ian Stephens Songs of Home in Hope St - Anne-Marie O’Farrell Rann </a:t>
            </a:r>
            <a:r>
              <a:rPr lang="en-GB" sz="1400" dirty="0" err="1"/>
              <a:t>Dó</a:t>
            </a:r>
            <a:r>
              <a:rPr lang="en-GB" sz="1400" dirty="0"/>
              <a:t> Trí</a:t>
            </a:r>
            <a:endParaRPr lang="en-GB" sz="1400" dirty="0">
              <a:cs typeface="Calibri"/>
            </a:endParaRPr>
          </a:p>
        </p:txBody>
      </p:sp>
      <p:pic>
        <p:nvPicPr>
          <p:cNvPr id="10" name="Picture 10">
            <a:extLst>
              <a:ext uri="{FF2B5EF4-FFF2-40B4-BE49-F238E27FC236}">
                <a16:creationId xmlns:a16="http://schemas.microsoft.com/office/drawing/2014/main" id="{01AED576-BD61-65BC-0C72-9A1849DB2A8B}"/>
              </a:ext>
            </a:extLst>
          </p:cNvPr>
          <p:cNvPicPr>
            <a:picLocks noChangeAspect="1"/>
          </p:cNvPicPr>
          <p:nvPr/>
        </p:nvPicPr>
        <p:blipFill>
          <a:blip r:embed="rId4"/>
          <a:stretch>
            <a:fillRect/>
          </a:stretch>
        </p:blipFill>
        <p:spPr>
          <a:xfrm>
            <a:off x="9403556" y="5459741"/>
            <a:ext cx="2743200" cy="1343955"/>
          </a:xfrm>
          <a:prstGeom prst="rect">
            <a:avLst/>
          </a:prstGeom>
        </p:spPr>
      </p:pic>
      <p:sp>
        <p:nvSpPr>
          <p:cNvPr id="13" name="Rectangle: Rounded Corners 12">
            <a:extLst>
              <a:ext uri="{FF2B5EF4-FFF2-40B4-BE49-F238E27FC236}">
                <a16:creationId xmlns:a16="http://schemas.microsoft.com/office/drawing/2014/main" id="{562F2F1C-EFB0-9247-52D6-630FF776091E}"/>
              </a:ext>
            </a:extLst>
          </p:cNvPr>
          <p:cNvSpPr/>
          <p:nvPr/>
        </p:nvSpPr>
        <p:spPr>
          <a:xfrm>
            <a:off x="1320799" y="239856"/>
            <a:ext cx="7797871" cy="1045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cs typeface="Calibri"/>
              </a:rPr>
              <a:t>The Royal Liverpool Philharmonic Orchestra School's Concerts</a:t>
            </a:r>
          </a:p>
          <a:p>
            <a:pPr algn="ctr"/>
            <a:r>
              <a:rPr lang="en-GB" sz="2400" dirty="0">
                <a:cs typeface="Calibri"/>
              </a:rPr>
              <a:t>Year 5 Spring Term 1 and 2</a:t>
            </a:r>
          </a:p>
        </p:txBody>
      </p:sp>
      <p:sp>
        <p:nvSpPr>
          <p:cNvPr id="15" name="TextBox 14">
            <a:extLst>
              <a:ext uri="{FF2B5EF4-FFF2-40B4-BE49-F238E27FC236}">
                <a16:creationId xmlns:a16="http://schemas.microsoft.com/office/drawing/2014/main" id="{4AEBF3C7-A3A6-989D-B93B-F420EA1E3FE1}"/>
              </a:ext>
            </a:extLst>
          </p:cNvPr>
          <p:cNvSpPr txBox="1"/>
          <p:nvPr/>
        </p:nvSpPr>
        <p:spPr>
          <a:xfrm>
            <a:off x="3907991" y="5819757"/>
            <a:ext cx="5372750" cy="95410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en-GB" sz="1400" b="1" dirty="0"/>
              <a:t>Each year, the Philharmonic will work with our school staff on a scheme of work that explores quality classical and popular music. The Philharmonic will train our teachers so that they can deliver the scheme of work at St Gregory's with confidence.</a:t>
            </a:r>
            <a:endParaRPr lang="en-GB" sz="1600" dirty="0">
              <a:cs typeface="Calibri"/>
            </a:endParaRPr>
          </a:p>
        </p:txBody>
      </p:sp>
      <p:pic>
        <p:nvPicPr>
          <p:cNvPr id="3" name="Picture 10" descr="Text&#10;&#10;Description automatically generated">
            <a:extLst>
              <a:ext uri="{FF2B5EF4-FFF2-40B4-BE49-F238E27FC236}">
                <a16:creationId xmlns:a16="http://schemas.microsoft.com/office/drawing/2014/main" id="{D12E7935-3ACE-218C-5349-EFFB49FEBD3E}"/>
              </a:ext>
            </a:extLst>
          </p:cNvPr>
          <p:cNvPicPr>
            <a:picLocks noChangeAspect="1"/>
          </p:cNvPicPr>
          <p:nvPr/>
        </p:nvPicPr>
        <p:blipFill>
          <a:blip r:embed="rId5"/>
          <a:stretch>
            <a:fillRect/>
          </a:stretch>
        </p:blipFill>
        <p:spPr>
          <a:xfrm>
            <a:off x="9277998" y="87305"/>
            <a:ext cx="2600325" cy="1337843"/>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FBF444A1-7A5A-F950-E39A-671EF52A8D49}"/>
              </a:ext>
            </a:extLst>
          </p:cNvPr>
          <p:cNvSpPr txBox="1"/>
          <p:nvPr/>
        </p:nvSpPr>
        <p:spPr>
          <a:xfrm>
            <a:off x="2034122" y="1426947"/>
            <a:ext cx="5993720" cy="4062651"/>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en-GB" sz="1600" dirty="0">
                <a:cs typeface="Calibri" panose="020F0502020204030204"/>
              </a:rPr>
              <a:t>We will:</a:t>
            </a:r>
            <a:endParaRPr lang="en-US" sz="1600">
              <a:cs typeface="Calibri"/>
            </a:endParaRPr>
          </a:p>
          <a:p>
            <a:pPr marL="285750" indent="-285750">
              <a:buFont typeface="Arial"/>
              <a:buChar char="•"/>
            </a:pPr>
            <a:r>
              <a:rPr lang="en-GB" sz="1600" dirty="0">
                <a:cs typeface="Calibri"/>
              </a:rPr>
              <a:t>Learn about the families of the orchestra</a:t>
            </a:r>
          </a:p>
          <a:p>
            <a:pPr marL="285750" indent="-285750">
              <a:buFont typeface="Arial"/>
              <a:buChar char="•"/>
            </a:pPr>
            <a:r>
              <a:rPr lang="en-GB" sz="1600" dirty="0">
                <a:cs typeface="Calibri"/>
              </a:rPr>
              <a:t>Listen to some classical and popular music on a theme </a:t>
            </a:r>
          </a:p>
          <a:p>
            <a:pPr marL="285750" indent="-285750">
              <a:buFont typeface="Arial"/>
              <a:buChar char="•"/>
            </a:pPr>
            <a:r>
              <a:rPr lang="en-GB" sz="1600" dirty="0">
                <a:cs typeface="Calibri"/>
              </a:rPr>
              <a:t>Learn a song to sing in collaboration with other schools</a:t>
            </a:r>
          </a:p>
          <a:p>
            <a:pPr marL="285750" indent="-285750">
              <a:buFont typeface="Arial"/>
              <a:buChar char="•"/>
            </a:pPr>
            <a:r>
              <a:rPr lang="en-GB" sz="1600" dirty="0">
                <a:cs typeface="Calibri"/>
              </a:rPr>
              <a:t>Visit the Philharmonic to take part in the concert!</a:t>
            </a:r>
          </a:p>
          <a:p>
            <a:endParaRPr lang="en-GB" sz="1600" dirty="0">
              <a:cs typeface="Calibri"/>
            </a:endParaRPr>
          </a:p>
          <a:p>
            <a:endParaRPr lang="en-GB" sz="1600" dirty="0">
              <a:cs typeface="Calibri"/>
            </a:endParaRPr>
          </a:p>
          <a:p>
            <a:r>
              <a:rPr lang="en-GB" sz="1600" dirty="0"/>
              <a:t>The main aim of this unit is to introduce some of the music that will be played by the orchestra through practical, creative music-making activities. </a:t>
            </a:r>
            <a:endParaRPr lang="en-GB" sz="1600" dirty="0">
              <a:cs typeface="Calibri"/>
            </a:endParaRPr>
          </a:p>
          <a:p>
            <a:endParaRPr lang="en-GB" sz="1600" dirty="0">
              <a:cs typeface="Calibri"/>
            </a:endParaRPr>
          </a:p>
          <a:p>
            <a:r>
              <a:rPr lang="en-GB" sz="1600" dirty="0"/>
              <a:t>These opportunities to explore musical themes and dimensions include guiding the children in listening and responding to the music beforehand which will enable them to have a greater enjoyment and appreciation of the concert.</a:t>
            </a:r>
            <a:endParaRPr lang="en-GB" sz="1600">
              <a:cs typeface="Calibri"/>
            </a:endParaRPr>
          </a:p>
          <a:p>
            <a:endParaRPr lang="en-GB" dirty="0"/>
          </a:p>
        </p:txBody>
      </p:sp>
      <p:pic>
        <p:nvPicPr>
          <p:cNvPr id="17" name="Picture 17" descr="A picture containing person, indoor, watching, crowd&#10;&#10;Description automatically generated">
            <a:extLst>
              <a:ext uri="{FF2B5EF4-FFF2-40B4-BE49-F238E27FC236}">
                <a16:creationId xmlns:a16="http://schemas.microsoft.com/office/drawing/2014/main" id="{4F1DD5BC-7E0D-EE03-7907-FC8F7377FF08}"/>
              </a:ext>
            </a:extLst>
          </p:cNvPr>
          <p:cNvPicPr>
            <a:picLocks noChangeAspect="1"/>
          </p:cNvPicPr>
          <p:nvPr/>
        </p:nvPicPr>
        <p:blipFill rotWithShape="1">
          <a:blip r:embed="rId6"/>
          <a:srcRect l="29870" t="6020" r="433" b="855"/>
          <a:stretch/>
        </p:blipFill>
        <p:spPr>
          <a:xfrm>
            <a:off x="128587" y="1428491"/>
            <a:ext cx="1911929" cy="1287625"/>
          </a:xfrm>
          <a:prstGeom prst="rect">
            <a:avLst/>
          </a:prstGeom>
        </p:spPr>
      </p:pic>
      <p:pic>
        <p:nvPicPr>
          <p:cNvPr id="20" name="Picture 10" descr="A picture containing text&#10;&#10;Description automatically generated">
            <a:extLst>
              <a:ext uri="{FF2B5EF4-FFF2-40B4-BE49-F238E27FC236}">
                <a16:creationId xmlns:a16="http://schemas.microsoft.com/office/drawing/2014/main" id="{0525795D-E064-471E-D4CD-9AE5B992773C}"/>
              </a:ext>
            </a:extLst>
          </p:cNvPr>
          <p:cNvPicPr>
            <a:picLocks noChangeAspect="1"/>
          </p:cNvPicPr>
          <p:nvPr/>
        </p:nvPicPr>
        <p:blipFill>
          <a:blip r:embed="rId7"/>
          <a:stretch>
            <a:fillRect/>
          </a:stretch>
        </p:blipFill>
        <p:spPr>
          <a:xfrm>
            <a:off x="-877" y="91272"/>
            <a:ext cx="1081617" cy="933539"/>
          </a:xfrm>
          <a:prstGeom prst="rect">
            <a:avLst/>
          </a:prstGeom>
        </p:spPr>
      </p:pic>
    </p:spTree>
    <p:extLst>
      <p:ext uri="{BB962C8B-B14F-4D97-AF65-F5344CB8AC3E}">
        <p14:creationId xmlns:p14="http://schemas.microsoft.com/office/powerpoint/2010/main" val="33708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04/fa/86/04fa8653a01d7352ea156ae2ef512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5" y="122847"/>
            <a:ext cx="11765925" cy="6618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171" y="348026"/>
            <a:ext cx="3657600" cy="1077218"/>
          </a:xfrm>
          <a:prstGeom prst="rect">
            <a:avLst/>
          </a:prstGeom>
          <a:solidFill>
            <a:srgbClr val="FFFF00"/>
          </a:solidFill>
        </p:spPr>
        <p:txBody>
          <a:bodyPr wrap="square" lIns="91440" tIns="45720" rIns="91440" bIns="45720" rtlCol="0" anchor="t">
            <a:spAutoFit/>
          </a:bodyPr>
          <a:lstStyle/>
          <a:p>
            <a:r>
              <a:rPr lang="en-GB" sz="1600" b="1" dirty="0"/>
              <a:t>Year 5 Music 	               Summer Term</a:t>
            </a:r>
          </a:p>
          <a:p>
            <a:pPr algn="ctr"/>
            <a:r>
              <a:rPr lang="en-GB" sz="1600" b="1" dirty="0"/>
              <a:t>Compose, notate and perform a piece of Amazonian music</a:t>
            </a:r>
          </a:p>
        </p:txBody>
      </p:sp>
      <p:sp>
        <p:nvSpPr>
          <p:cNvPr id="3" name="TextBox 2"/>
          <p:cNvSpPr txBox="1"/>
          <p:nvPr/>
        </p:nvSpPr>
        <p:spPr>
          <a:xfrm>
            <a:off x="336535" y="5286503"/>
            <a:ext cx="5943600" cy="1169551"/>
          </a:xfrm>
          <a:prstGeom prst="rect">
            <a:avLst/>
          </a:prstGeom>
          <a:solidFill>
            <a:schemeClr val="accent5"/>
          </a:solidFill>
        </p:spPr>
        <p:txBody>
          <a:bodyPr wrap="square" rtlCol="0">
            <a:spAutoFit/>
          </a:bodyPr>
          <a:lstStyle/>
          <a:p>
            <a:r>
              <a:rPr lang="en-GB" sz="1400" b="1" u="sng" dirty="0"/>
              <a:t>About this unit:</a:t>
            </a:r>
          </a:p>
          <a:p>
            <a:r>
              <a:rPr lang="en-GB" sz="1400" dirty="0"/>
              <a:t>Within this theme, children will learn how to compose graphic notation. They will then use this knowledge to compose their own Amazon Adventure listening and memory games that will require them to not only compose, but also perform and understand a notation of their own choice.</a:t>
            </a:r>
          </a:p>
        </p:txBody>
      </p:sp>
      <p:sp>
        <p:nvSpPr>
          <p:cNvPr id="4" name="TextBox 3"/>
          <p:cNvSpPr txBox="1"/>
          <p:nvPr/>
        </p:nvSpPr>
        <p:spPr>
          <a:xfrm>
            <a:off x="409171" y="1404202"/>
            <a:ext cx="3901440" cy="1815882"/>
          </a:xfrm>
          <a:prstGeom prst="rect">
            <a:avLst/>
          </a:prstGeom>
          <a:solidFill>
            <a:srgbClr val="00B050"/>
          </a:solidFill>
        </p:spPr>
        <p:txBody>
          <a:bodyPr wrap="square" rtlCol="0">
            <a:spAutoFit/>
          </a:bodyPr>
          <a:lstStyle/>
          <a:p>
            <a:r>
              <a:rPr lang="en-GB" sz="1400" b="1" u="sng" dirty="0"/>
              <a:t>Key Learning:</a:t>
            </a:r>
          </a:p>
          <a:p>
            <a:r>
              <a:rPr lang="en-GB" sz="1400" dirty="0"/>
              <a:t>I can create my own musical notation score</a:t>
            </a:r>
          </a:p>
          <a:p>
            <a:r>
              <a:rPr lang="en-GB" sz="1400" dirty="0"/>
              <a:t>I can decide upon the tempo (speed) of changes from one symbol to the next</a:t>
            </a:r>
          </a:p>
          <a:p>
            <a:r>
              <a:rPr lang="en-GB" sz="1400" dirty="0"/>
              <a:t>I can consider the general volume of the performance and whether it is always be at the same dynamic level</a:t>
            </a:r>
          </a:p>
          <a:p>
            <a:r>
              <a:rPr lang="en-GB" sz="1400" dirty="0"/>
              <a:t>I can include improvised sections</a:t>
            </a:r>
          </a:p>
        </p:txBody>
      </p:sp>
      <p:sp>
        <p:nvSpPr>
          <p:cNvPr id="5" name="TextBox 4"/>
          <p:cNvSpPr txBox="1"/>
          <p:nvPr/>
        </p:nvSpPr>
        <p:spPr>
          <a:xfrm>
            <a:off x="4591006" y="170933"/>
            <a:ext cx="6428769" cy="3970318"/>
          </a:xfrm>
          <a:prstGeom prst="rect">
            <a:avLst/>
          </a:prstGeom>
          <a:solidFill>
            <a:srgbClr val="FFFF00"/>
          </a:solidFill>
        </p:spPr>
        <p:txBody>
          <a:bodyPr wrap="square" rtlCol="0">
            <a:spAutoFit/>
          </a:bodyPr>
          <a:lstStyle/>
          <a:p>
            <a:pPr hangingPunct="0"/>
            <a:r>
              <a:rPr lang="en-GB" sz="1400" b="1" u="sng" dirty="0"/>
              <a:t>Key Vocabulary:</a:t>
            </a:r>
          </a:p>
          <a:p>
            <a:pPr hangingPunct="0"/>
            <a:r>
              <a:rPr lang="en-GB" sz="1400" dirty="0"/>
              <a:t>pitch</a:t>
            </a:r>
          </a:p>
          <a:p>
            <a:pPr lvl="0" hangingPunct="0"/>
            <a:r>
              <a:rPr lang="en-GB" sz="1400" dirty="0"/>
              <a:t>short phrases and long phrases.</a:t>
            </a:r>
          </a:p>
          <a:p>
            <a:pPr lvl="0" hangingPunct="0"/>
            <a:r>
              <a:rPr lang="en-GB" sz="1400" dirty="0"/>
              <a:t>Improvise </a:t>
            </a:r>
          </a:p>
          <a:p>
            <a:pPr lvl="0" hangingPunct="0"/>
            <a:r>
              <a:rPr lang="en-GB" sz="1400" dirty="0"/>
              <a:t>melodic pattern.</a:t>
            </a:r>
          </a:p>
          <a:p>
            <a:pPr lvl="0" hangingPunct="0"/>
            <a:r>
              <a:rPr lang="en-GB" sz="1400" dirty="0"/>
              <a:t>melody</a:t>
            </a:r>
          </a:p>
          <a:p>
            <a:pPr hangingPunct="0"/>
            <a:r>
              <a:rPr lang="en-GB" sz="1400" dirty="0"/>
              <a:t>duration</a:t>
            </a:r>
          </a:p>
          <a:p>
            <a:pPr lvl="0" hangingPunct="0"/>
            <a:r>
              <a:rPr lang="en-GB" sz="1400" dirty="0"/>
              <a:t>rhythmic patterns </a:t>
            </a:r>
          </a:p>
          <a:p>
            <a:pPr lvl="0" hangingPunct="0"/>
            <a:r>
              <a:rPr lang="en-GB" sz="1400" dirty="0" err="1"/>
              <a:t>ostinati</a:t>
            </a:r>
            <a:r>
              <a:rPr lang="en-GB" sz="1400" dirty="0"/>
              <a:t> (repeated melody lines)</a:t>
            </a:r>
          </a:p>
          <a:p>
            <a:pPr lvl="0" hangingPunct="0"/>
            <a:r>
              <a:rPr lang="en-GB" sz="1400" dirty="0"/>
              <a:t>gesture</a:t>
            </a:r>
          </a:p>
          <a:p>
            <a:pPr lvl="0" hangingPunct="0"/>
            <a:r>
              <a:rPr lang="en-GB" sz="1400" dirty="0"/>
              <a:t>and notate.</a:t>
            </a:r>
          </a:p>
          <a:p>
            <a:pPr lvl="0" hangingPunct="0"/>
            <a:r>
              <a:rPr lang="en-GB" sz="1400" dirty="0"/>
              <a:t>metre (the way beats are grouped) of 3 or 4.</a:t>
            </a:r>
          </a:p>
          <a:p>
            <a:pPr hangingPunct="0"/>
            <a:r>
              <a:rPr lang="en-GB" sz="1400" dirty="0"/>
              <a:t>dynamics</a:t>
            </a:r>
          </a:p>
          <a:p>
            <a:pPr lvl="0" hangingPunct="0"/>
            <a:r>
              <a:rPr lang="en-GB" sz="1400" dirty="0"/>
              <a:t>crescendo (gradually getting louder) and diminuendo (gradually getting quieter).</a:t>
            </a:r>
          </a:p>
          <a:p>
            <a:pPr lvl="0" hangingPunct="0"/>
            <a:r>
              <a:rPr lang="en-GB" sz="1400" dirty="0"/>
              <a:t>dynamic choices such as accents (sudden loud notes, or sudden quiet notes).</a:t>
            </a:r>
          </a:p>
          <a:p>
            <a:pPr hangingPunct="0"/>
            <a:r>
              <a:rPr lang="en-GB" sz="1400" dirty="0"/>
              <a:t>tempo</a:t>
            </a:r>
          </a:p>
          <a:p>
            <a:pPr hangingPunct="0"/>
            <a:r>
              <a:rPr lang="en-GB" sz="1400" dirty="0"/>
              <a:t>timbre</a:t>
            </a:r>
          </a:p>
          <a:p>
            <a:pPr hangingPunct="0"/>
            <a:r>
              <a:rPr lang="en-GB" sz="1400" dirty="0"/>
              <a:t>texture</a:t>
            </a:r>
          </a:p>
        </p:txBody>
      </p:sp>
      <p:pic>
        <p:nvPicPr>
          <p:cNvPr id="1028" name="Picture 4" descr="https://i.ytimg.com/vi/yKWoY8qjUiM/maxres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76"/>
          <a:stretch/>
        </p:blipFill>
        <p:spPr bwMode="auto">
          <a:xfrm>
            <a:off x="7737041" y="290102"/>
            <a:ext cx="3832436" cy="2199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pinimg.com/736x/30/e4/1e/30e41e64ae93024771f5f3aa38b7b6e8--angelic-symbols-angel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697"/>
          <a:stretch/>
        </p:blipFill>
        <p:spPr bwMode="auto">
          <a:xfrm>
            <a:off x="9263400" y="3607939"/>
            <a:ext cx="2486025" cy="313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56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D26B15FEA9B4418AD9347E6E1BC660" ma:contentTypeVersion="2" ma:contentTypeDescription="Create a new document." ma:contentTypeScope="" ma:versionID="333229e1825ba8e800daf918e4445cda">
  <xsd:schema xmlns:xsd="http://www.w3.org/2001/XMLSchema" xmlns:xs="http://www.w3.org/2001/XMLSchema" xmlns:p="http://schemas.microsoft.com/office/2006/metadata/properties" xmlns:ns2="26f32017-c194-4d0d-88c0-66a118789e1d" targetNamespace="http://schemas.microsoft.com/office/2006/metadata/properties" ma:root="true" ma:fieldsID="62db9e2a51ac8151ee8a9fe8b0c95024" ns2:_="">
    <xsd:import namespace="26f32017-c194-4d0d-88c0-66a118789e1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32017-c194-4d0d-88c0-66a118789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EB7B00-CBE7-4824-8EE0-7AF7396ED534}">
  <ds:schemaRefs>
    <ds:schemaRef ds:uri="http://schemas.openxmlformats.org/package/2006/metadata/core-properties"/>
    <ds:schemaRef ds:uri="http://purl.org/dc/dcmitype/"/>
    <ds:schemaRef ds:uri="http://schemas.microsoft.com/office/2006/documentManagement/types"/>
    <ds:schemaRef ds:uri="http://purl.org/dc/terms/"/>
    <ds:schemaRef ds:uri="http://www.w3.org/XML/1998/namespace"/>
    <ds:schemaRef ds:uri="http://purl.org/dc/elements/1.1/"/>
    <ds:schemaRef ds:uri="26f32017-c194-4d0d-88c0-66a118789e1d"/>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F4618D6-10E3-4007-B103-E5721DEB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f32017-c194-4d0d-88c0-66a118789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A7FE7-88AA-4B74-B6AE-D4CCF9495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TotalTime>
  <Words>670</Words>
  <Application>Microsoft Office PowerPoint</Application>
  <PresentationFormat>Widescreen</PresentationFormat>
  <Paragraphs>67</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Office Theme</vt:lpstr>
      <vt:lpstr>Wider Opportunities – The Music of John Williams Woodwind Year 5 Autumn Term 1 and 2 (continued from Year 4) </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SPRING TERM</dc:title>
  <dc:creator>C.Beesley</dc:creator>
  <cp:lastModifiedBy>head</cp:lastModifiedBy>
  <cp:revision>213</cp:revision>
  <dcterms:created xsi:type="dcterms:W3CDTF">2021-12-21T09:08:44Z</dcterms:created>
  <dcterms:modified xsi:type="dcterms:W3CDTF">2022-10-31T10:32:41Z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0x010100ECD26B15FEA9B4418AD9347E6E1BC660</vt:lpwstr>
  </property>
</Properties>
</file>